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269" r:id="rId3"/>
    <p:sldId id="1270" r:id="rId4"/>
    <p:sldId id="1271" r:id="rId5"/>
    <p:sldId id="1238" r:id="rId6"/>
    <p:sldId id="1244" r:id="rId7"/>
    <p:sldId id="1245" r:id="rId8"/>
    <p:sldId id="1249" r:id="rId9"/>
    <p:sldId id="1250" r:id="rId10"/>
    <p:sldId id="1272" r:id="rId11"/>
    <p:sldId id="1273" r:id="rId12"/>
    <p:sldId id="1254" r:id="rId13"/>
    <p:sldId id="1260" r:id="rId14"/>
    <p:sldId id="1261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DE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 实用性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阅读与交流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说　</a:t>
            </a:r>
            <a:r>
              <a:rPr lang="zh-CN" altLang="en-US" sz="5200" dirty="0">
                <a:solidFill>
                  <a:schemeClr val="tx1"/>
                </a:solidFill>
                <a:latin typeface="+mn-ea"/>
                <a:ea typeface="+mn-ea"/>
                <a:cs typeface="微软雅黑" panose="020B0503020204020204" pitchFamily="34" charset="-122"/>
              </a:rPr>
              <a:t>“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木　叶</a:t>
            </a:r>
            <a:r>
              <a:rPr lang="zh-CN" altLang="en-US" sz="5200" dirty="0">
                <a:solidFill>
                  <a:schemeClr val="tx1"/>
                </a:solidFill>
                <a:latin typeface="+mn-ea"/>
                <a:ea typeface="+mn-ea"/>
                <a:cs typeface="微软雅黑" panose="020B0503020204020204" pitchFamily="34" charset="-122"/>
              </a:rPr>
              <a:t>”</a:t>
            </a:r>
            <a:endParaRPr lang="zh-CN" altLang="en-US" sz="5400" dirty="0">
              <a:solidFill>
                <a:schemeClr val="tx1"/>
              </a:solidFill>
              <a:latin typeface="+mn-ea"/>
              <a:ea typeface="+mn-ea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6320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从概括性强的句子入手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有的文章的观点是直接表述的，抓住了概括性强且表达某种看法的句子，就抓住了作者的观点态度。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从文中运用的材料入手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文中运用的材料，不论是事实还是文献资料，总要表达一定的观点。因此，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分析材料是概括作者观点态度的重要途径。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85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从作者的评述入手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有时候，作者把自己的观点态度隐含在具体的评述之中而不直接说出。这就要求我们从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分析具体的评述入手，找出精要部分，对其进行概括或判断。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分析JG.eps" descr="id:21474918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62758" y="2708920"/>
            <a:ext cx="7778076" cy="216024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94290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信息类阅读拓展提优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P53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5085184"/>
            <a:ext cx="2282288" cy="3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29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156575" algn="l"/>
              </a:tabLst>
            </a:pPr>
            <a:r>
              <a:rPr lang="zh-CN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645150" algn="l"/>
                <a:tab pos="8156575" algn="l"/>
              </a:tabLs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 dirty="0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落叶</a:t>
            </a:r>
            <a:r>
              <a:rPr lang="en-US" altLang="zh-CN" b="1" dirty="0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79157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）陈绿向参差，初红已重叠。中庭初扫地，绕树三两叶。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王建《落叶》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79157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）长江悲已滞，万里念将归。况属高风晚，山山黄叶飞。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王勃《山中》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7351713" algn="l"/>
                <a:tab pos="815657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）孤舟相访至天涯，万转云山路更赊。欲扫柴门迎远客，青苔黄叶满贫家。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刘长卿《酬李穆见寄》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556792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林庚：诗的本质就是发现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他是追求超越的诗人，超越平庸以达到精神的自由和美的极致；他是有博大的胸怀和兼容的气度，对宇宙和人生有深邃的思考的哲人，留给后人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太阳般明朗的形象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；他是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有童心，毫不世故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的导师，始终坚守他的布衣精神，以平常心做平常事，过平常日子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083195" cy="4740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88" y="1468295"/>
            <a:ext cx="1018640" cy="44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林庚先生说：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诗的本质就是发现；诗人要永远像婴儿一样，睁大了好奇的眼睛，去看周围的世界，去发现世界的新和美。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他爱生活，爱家人，爱学生，爱诗歌，爱音乐，爱运动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当年在清华大学上学时，他是学校篮球队的前锋，直到他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岁高龄时，还常在院子里引吭高歌威尔第和莫扎特的歌剧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林庚先生身上始终闪耀着盛唐的少年精神。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童心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平凡与伟大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诗意地生活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美与发现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31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47" y="5689702"/>
            <a:ext cx="1277371" cy="4320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47" y="4628892"/>
            <a:ext cx="989339" cy="4320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47" y="4115348"/>
            <a:ext cx="989339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988840"/>
            <a:ext cx="11485848" cy="468506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一言难尽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不可言传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一言难尽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：用一句话难以说清楚，形容情形曲折复杂。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不可言传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：不能用言语来表达或传授。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说不清楚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一言难尽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强调事情曲折复杂，多形容不好的事情。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不可言传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强调事理高妙。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这部电影主演是名不见经传的年轻艺人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制作水准也是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一言难尽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这种感受是非常微妙的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只可意会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不可言传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4" name="21XBS1.eps" descr="id:21474914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579995"/>
            <a:ext cx="1656184" cy="32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45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963" y="4437112"/>
            <a:ext cx="1271755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47" y="3356992"/>
            <a:ext cx="989339" cy="4320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47" y="2780928"/>
            <a:ext cx="989339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2917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一字千金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一字千钧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一字千金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：称赞诗文精妙，价值极高。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一字千钧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：形容言论、文章意义重大，每个字都关乎根本，不容更改。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都极言文字的重要性。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一字千金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重在赞赏文字珍贵难得。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一字千钧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重在强调文字的力量和责任重大。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这位大师的题字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真是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一字千金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法官的判决书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一字千钧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直接决定了当事人的命运。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82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963" y="3419947"/>
            <a:ext cx="1271755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相去无几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二者距离不远或差别不大。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不落言筌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不在言辞上留下痕迹。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两种方法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相去无几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都不是长久之道。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欣赏中国写意画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需体会其笔墨之外的留白与气韵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方知何为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不落言筌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的至高境界。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88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862322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新诗的发展曾经历了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年代的辉煌，但当代诗坛却呈现出一派萎靡不振的景象。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林庚说：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当代诗歌的路子不对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诗歌的语言是艺术的语言、诗化的语言、精练的语言，它需要从日常的生活语言中不断地进行提炼，既不能脱离生活语言，又要超越生活语言。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他写的《说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》，正是通过对古代诗歌中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字的艺术象征的阐释，说明诗歌语言的暗示性特点。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相关链接.eps" descr="id:2147489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967193" cy="37947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6574" y="1412776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38947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　　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杂谈、杂论、随笔、札记一类文章统称为杂文。这类文章大都是</a:t>
            </a:r>
            <a:r>
              <a:rPr lang="en-US" altLang="zh-CN" b="1" u="wavy" dirty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有感而发</a:t>
            </a:r>
            <a:r>
              <a:rPr lang="en-US" altLang="zh-CN" b="1" u="wavy" dirty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，对社会生活、民情风俗、日常工作、动态事件等或揭微显隐、针砭时弊，或扬清激浊、讴歌新风。通常有如下特点。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内容有针对性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杂文一般是贴近生活，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有感而发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，针对性就在这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1234891"/>
            <a:ext cx="1459865" cy="461665"/>
            <a:chOff x="5365274" y="3198168"/>
            <a:chExt cx="1459865" cy="461665"/>
          </a:xfrm>
        </p:grpSpPr>
        <p:pic>
          <p:nvPicPr>
            <p:cNvPr id="4" name="BS23A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863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45423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写法一般是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由实论虚，以小见大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就是写的对象很具体，常常是一个人、一件事、一句话、一种现象、一段传说等；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就是善于从这些看似平凡的材料中见出奇崛深刻；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就是取材往往只是事件中的一个点或一个侧面；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见大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一滴水里看世界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，揭示出隐藏在素材中的意义来。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语言富有文采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杂文的语言有的幽默泼辣，有的明白晓畅，有的恬淡明丽，有的含蓄凝练，但无论怎样，都是极富文采的。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7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49558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000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信息类文本阅读之分析概括作者在文中的观点</a:t>
            </a:r>
            <a:r>
              <a:rPr lang="zh-CN" altLang="zh-CN" sz="2000" b="1" dirty="0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态度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083178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816905"/>
              </p:ext>
            </p:extLst>
          </p:nvPr>
        </p:nvGraphicFramePr>
        <p:xfrm>
          <a:off x="360855" y="2662962"/>
          <a:ext cx="11468704" cy="3574350"/>
        </p:xfrm>
        <a:graphic>
          <a:graphicData uri="http://schemas.openxmlformats.org/drawingml/2006/table">
            <a:tbl>
              <a:tblPr firstRow="1" firstCol="1" bandRow="1"/>
              <a:tblGrid>
                <a:gridCol w="1220270">
                  <a:extLst>
                    <a:ext uri="{9D8B030D-6E8A-4147-A177-3AD203B41FA5}">
                      <a16:colId xmlns:a16="http://schemas.microsoft.com/office/drawing/2014/main" val="983423286"/>
                    </a:ext>
                  </a:extLst>
                </a:gridCol>
                <a:gridCol w="10248434">
                  <a:extLst>
                    <a:ext uri="{9D8B030D-6E8A-4147-A177-3AD203B41FA5}">
                      <a16:colId xmlns:a16="http://schemas.microsoft.com/office/drawing/2014/main" val="2937366726"/>
                    </a:ext>
                  </a:extLst>
                </a:gridCol>
              </a:tblGrid>
              <a:tr h="4896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思维发展与提升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16090"/>
                  </a:ext>
                </a:extLst>
              </a:tr>
              <a:tr h="122411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作者在文中的观点态度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作者对所论述问题的主观倾向，可能直接表述，也可能间接表述；可能集中表述，也可能分散表述。如果是隐含的，分析时就要依据文本，揣摩文中的隐含信息，推求作者所表达的意思，进而把握其观点态度；如果散见于文中不同位置，分析时就要把这些分散的信息集中起来进行归纳整理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6905719"/>
                  </a:ext>
                </a:extLst>
              </a:tr>
              <a:tr h="9792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从全文看，下列说法正确（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不正确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）的一项是（　　）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下列对原文观点的概括，正确（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不正确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）的一项是（　　）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下列不属于这一观点的依据的一项是（　　）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下面这段文字说明了文中什么观点？你是怎么理解的？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3045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作者在文中的观点态度，是文章思想内容的核心，也就是文章的意旨，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需要在归纳文章内容要点的基础上进行分析。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作者的观点态度，在不同类型的文章中有不同的表现形态。一般说来，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论说性的文字是明朗的、直接的，文学作品则比较含蓄。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说性的文章中，中心论点、分论点等就是作者在文中的主要观点；叙述性的文学作品，一般以写人、叙事、写景见长，观点态度等不直接说出，但也是可以捕捉到的。针对此类题，我们通常可以从以下几个方面入手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958838"/>
            <a:ext cx="2106914" cy="48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80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1086</Words>
  <Application>Microsoft Office PowerPoint</Application>
  <PresentationFormat>自定义</PresentationFormat>
  <Paragraphs>62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方正清刻本悦宋简体</vt:lpstr>
      <vt:lpstr>仿宋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584</cp:revision>
  <dcterms:created xsi:type="dcterms:W3CDTF">2020-11-06T05:24:00Z</dcterms:created>
  <dcterms:modified xsi:type="dcterms:W3CDTF">2025-10-30T11:21:27Z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